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20"/>
  </p:notesMasterIdLst>
  <p:sldIdLst>
    <p:sldId id="312" r:id="rId4"/>
    <p:sldId id="257" r:id="rId5"/>
    <p:sldId id="290" r:id="rId6"/>
    <p:sldId id="258" r:id="rId7"/>
    <p:sldId id="264" r:id="rId8"/>
    <p:sldId id="287" r:id="rId9"/>
    <p:sldId id="285" r:id="rId10"/>
    <p:sldId id="313" r:id="rId11"/>
    <p:sldId id="306" r:id="rId12"/>
    <p:sldId id="307" r:id="rId13"/>
    <p:sldId id="314" r:id="rId14"/>
    <p:sldId id="315" r:id="rId15"/>
    <p:sldId id="316" r:id="rId16"/>
    <p:sldId id="311" r:id="rId17"/>
    <p:sldId id="282" r:id="rId18"/>
    <p:sldId id="265" r:id="rId19"/>
  </p:sldIdLst>
  <p:sldSz cx="18288000" cy="10288588"/>
  <p:notesSz cx="6858000" cy="9144000"/>
  <p:embeddedFontLs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Consolas" panose="020B0609020204030204" pitchFamily="49" charset="0"/>
      <p:regular r:id="rId27"/>
      <p:bold r:id="rId28"/>
      <p:italic r:id="rId29"/>
      <p:boldItalic r:id="rId30"/>
    </p:embeddedFont>
    <p:embeddedFont>
      <p:font typeface="Roboto" panose="02000000000000000000" pitchFamily="2" charset="0"/>
      <p:regular r:id="rId31"/>
      <p:bold r:id="rId32"/>
      <p:italic r:id="rId33"/>
      <p:boldItalic r:id="rId3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1.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8526508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845529E2-7F1C-8B7D-EFD1-698725115D16}"/>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BC61C87E-BDE4-9886-722F-264F10901747}"/>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 Arguments</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374990" y="2664686"/>
            <a:ext cx="14313468" cy="1690964"/>
          </a:xfrm>
          <a:prstGeom prst="roundRect">
            <a:avLst/>
          </a:prstGeom>
          <a:solidFill>
            <a:schemeClr val="accent1">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Call by Value: </a:t>
            </a:r>
            <a:r>
              <a:rPr lang="en-US" sz="2400" dirty="0">
                <a:solidFill>
                  <a:schemeClr val="tx1">
                    <a:lumMod val="65000"/>
                    <a:lumOff val="35000"/>
                  </a:schemeClr>
                </a:solidFill>
                <a:latin typeface="Arial" panose="020B0604020202020204" pitchFamily="34" charset="0"/>
                <a:cs typeface="Arial" panose="020B0604020202020204" pitchFamily="34" charset="0"/>
              </a:rPr>
              <a:t>The values of actual parameters are copied to function’s formal parameters and the two types of parameters are stored in different memory locations. Any changes made inside functions are not reflected in actual parameters of the caller.</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10" name="Rectangle: Rounded Corners 9">
            <a:extLst>
              <a:ext uri="{FF2B5EF4-FFF2-40B4-BE49-F238E27FC236}">
                <a16:creationId xmlns:a16="http://schemas.microsoft.com/office/drawing/2014/main" id="{0715CB81-65ED-7C0D-0DB9-0FB869F194EE}"/>
              </a:ext>
            </a:extLst>
          </p:cNvPr>
          <p:cNvSpPr/>
          <p:nvPr/>
        </p:nvSpPr>
        <p:spPr bwMode="auto">
          <a:xfrm>
            <a:off x="374990" y="5391037"/>
            <a:ext cx="14313468" cy="1690964"/>
          </a:xfrm>
          <a:prstGeom prst="roundRect">
            <a:avLst/>
          </a:prstGeom>
          <a:solidFill>
            <a:schemeClr val="accent4">
              <a:lumMod val="40000"/>
              <a:lumOff val="6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Call by Reference: </a:t>
            </a:r>
            <a:r>
              <a:rPr lang="en-US" sz="2400" dirty="0">
                <a:solidFill>
                  <a:schemeClr val="tx1">
                    <a:lumMod val="65000"/>
                    <a:lumOff val="35000"/>
                  </a:schemeClr>
                </a:solidFill>
                <a:latin typeface="Arial" panose="020B0604020202020204" pitchFamily="34" charset="0"/>
                <a:cs typeface="Arial" panose="020B0604020202020204" pitchFamily="34" charset="0"/>
              </a:rPr>
              <a:t>Both the actual and formal parameters refer to the same locations, so any changes made inside the function are actually reflected in actual parameters of the caller.</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393053882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Calling Functions</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374990" y="2664686"/>
            <a:ext cx="14313468" cy="1690964"/>
          </a:xfrm>
          <a:prstGeom prst="roundRect">
            <a:avLst/>
          </a:prstGeom>
          <a:solidFill>
            <a:schemeClr val="accent1">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To call a function, you use its name followed by arguments enclosed in parentheses. If the function returns a value, you can assign it to a variable or use it directly.</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3" name="Rectangle: Rounded Corners 2">
            <a:extLst>
              <a:ext uri="{FF2B5EF4-FFF2-40B4-BE49-F238E27FC236}">
                <a16:creationId xmlns:a16="http://schemas.microsoft.com/office/drawing/2014/main" id="{10F1BBD6-B4E0-1133-93A6-DCF5F527F7CE}"/>
              </a:ext>
            </a:extLst>
          </p:cNvPr>
          <p:cNvSpPr/>
          <p:nvPr/>
        </p:nvSpPr>
        <p:spPr bwMode="auto">
          <a:xfrm>
            <a:off x="3860800" y="5573114"/>
            <a:ext cx="9739086" cy="199804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sum := add(5, 3) // Call the "add" function with arguments 5 and 3</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("Sum:", sum)</a:t>
            </a:r>
          </a:p>
        </p:txBody>
      </p:sp>
      <p:sp>
        <p:nvSpPr>
          <p:cNvPr id="5" name="Rectangle: Rounded Corners 4">
            <a:extLst>
              <a:ext uri="{FF2B5EF4-FFF2-40B4-BE49-F238E27FC236}">
                <a16:creationId xmlns:a16="http://schemas.microsoft.com/office/drawing/2014/main" id="{FD273E72-AC06-43FA-0112-D119AC235860}"/>
              </a:ext>
            </a:extLst>
          </p:cNvPr>
          <p:cNvSpPr/>
          <p:nvPr/>
        </p:nvSpPr>
        <p:spPr bwMode="auto">
          <a:xfrm>
            <a:off x="7638142" y="514429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1690433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Variadic Functions</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331447" y="1861498"/>
            <a:ext cx="14313468" cy="1690964"/>
          </a:xfrm>
          <a:prstGeom prst="roundRect">
            <a:avLst/>
          </a:prstGeom>
          <a:solidFill>
            <a:schemeClr val="accent1">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In Go, you can create variadic functions that accept a variable number of arguments. To declare a variadic function, you use an ellipsis (...) before the last parameter.</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3" name="Rectangle: Rounded Corners 2">
            <a:extLst>
              <a:ext uri="{FF2B5EF4-FFF2-40B4-BE49-F238E27FC236}">
                <a16:creationId xmlns:a16="http://schemas.microsoft.com/office/drawing/2014/main" id="{10F1BBD6-B4E0-1133-93A6-DCF5F527F7CE}"/>
              </a:ext>
            </a:extLst>
          </p:cNvPr>
          <p:cNvSpPr/>
          <p:nvPr/>
        </p:nvSpPr>
        <p:spPr bwMode="auto">
          <a:xfrm>
            <a:off x="3860800" y="4562787"/>
            <a:ext cx="9739086" cy="504566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sum(numbers ...int) int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total := 0</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for _, num := range numbers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total += num</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return total</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5" name="Rectangle: Rounded Corners 4">
            <a:extLst>
              <a:ext uri="{FF2B5EF4-FFF2-40B4-BE49-F238E27FC236}">
                <a16:creationId xmlns:a16="http://schemas.microsoft.com/office/drawing/2014/main" id="{FD273E72-AC06-43FA-0112-D119AC235860}"/>
              </a:ext>
            </a:extLst>
          </p:cNvPr>
          <p:cNvSpPr/>
          <p:nvPr/>
        </p:nvSpPr>
        <p:spPr bwMode="auto">
          <a:xfrm>
            <a:off x="7696198" y="4133968"/>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111312226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Return Values</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331447" y="1861498"/>
            <a:ext cx="7364751" cy="823645"/>
          </a:xfrm>
          <a:prstGeom prst="roundRect">
            <a:avLst/>
          </a:prstGeom>
          <a:solidFill>
            <a:schemeClr val="accent1">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Go functions can return multiple values. </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3" name="Rectangle: Rounded Corners 2">
            <a:extLst>
              <a:ext uri="{FF2B5EF4-FFF2-40B4-BE49-F238E27FC236}">
                <a16:creationId xmlns:a16="http://schemas.microsoft.com/office/drawing/2014/main" id="{10F1BBD6-B4E0-1133-93A6-DCF5F527F7CE}"/>
              </a:ext>
            </a:extLst>
          </p:cNvPr>
          <p:cNvSpPr/>
          <p:nvPr/>
        </p:nvSpPr>
        <p:spPr bwMode="auto">
          <a:xfrm>
            <a:off x="3860800" y="3416160"/>
            <a:ext cx="9027886" cy="209927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swap(a, b int) (int, int)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return b, a</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5" name="Rectangle: Rounded Corners 4">
            <a:extLst>
              <a:ext uri="{FF2B5EF4-FFF2-40B4-BE49-F238E27FC236}">
                <a16:creationId xmlns:a16="http://schemas.microsoft.com/office/drawing/2014/main" id="{FD273E72-AC06-43FA-0112-D119AC235860}"/>
              </a:ext>
            </a:extLst>
          </p:cNvPr>
          <p:cNvSpPr/>
          <p:nvPr/>
        </p:nvSpPr>
        <p:spPr bwMode="auto">
          <a:xfrm>
            <a:off x="7696198" y="2987340"/>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6" name="Rectangle: Rounded Corners 5">
            <a:extLst>
              <a:ext uri="{FF2B5EF4-FFF2-40B4-BE49-F238E27FC236}">
                <a16:creationId xmlns:a16="http://schemas.microsoft.com/office/drawing/2014/main" id="{0B89B8F8-18F8-5AE4-E8A2-7C655BB1EDCF}"/>
              </a:ext>
            </a:extLst>
          </p:cNvPr>
          <p:cNvSpPr/>
          <p:nvPr/>
        </p:nvSpPr>
        <p:spPr bwMode="auto">
          <a:xfrm>
            <a:off x="331447" y="5822793"/>
            <a:ext cx="13370039" cy="823645"/>
          </a:xfrm>
          <a:prstGeom prst="roundRect">
            <a:avLst/>
          </a:prstGeom>
          <a:solidFill>
            <a:schemeClr val="accent1">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You can call this function and assign the multiple return values to separate variables:</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7" name="Rectangle: Rounded Corners 6">
            <a:extLst>
              <a:ext uri="{FF2B5EF4-FFF2-40B4-BE49-F238E27FC236}">
                <a16:creationId xmlns:a16="http://schemas.microsoft.com/office/drawing/2014/main" id="{33CC0000-AFAA-C1D8-6C01-375B72489C74}"/>
              </a:ext>
            </a:extLst>
          </p:cNvPr>
          <p:cNvSpPr/>
          <p:nvPr/>
        </p:nvSpPr>
        <p:spPr bwMode="auto">
          <a:xfrm>
            <a:off x="4354285" y="7377455"/>
            <a:ext cx="9579429" cy="82364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s-ES" sz="2400" dirty="0">
                <a:solidFill>
                  <a:srgbClr val="404040"/>
                </a:solidFill>
                <a:latin typeface="Consolas" panose="020B0609020204030204" pitchFamily="49" charset="0"/>
                <a:cs typeface="Arial" panose="020B0604020202020204" pitchFamily="34" charset="0"/>
                <a:sym typeface="Arial" panose="020B0604020202020204"/>
              </a:rPr>
              <a:t>x, y := swap(3, 5) // x = 5, y = 3</a:t>
            </a:r>
          </a:p>
        </p:txBody>
      </p:sp>
      <p:sp>
        <p:nvSpPr>
          <p:cNvPr id="8" name="Rectangle: Rounded Corners 7">
            <a:extLst>
              <a:ext uri="{FF2B5EF4-FFF2-40B4-BE49-F238E27FC236}">
                <a16:creationId xmlns:a16="http://schemas.microsoft.com/office/drawing/2014/main" id="{6F71B1D6-E5C8-6B05-50A7-26CE8B14155B}"/>
              </a:ext>
            </a:extLst>
          </p:cNvPr>
          <p:cNvSpPr/>
          <p:nvPr/>
        </p:nvSpPr>
        <p:spPr bwMode="auto">
          <a:xfrm>
            <a:off x="7696198" y="6948635"/>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Tree>
    <p:extLst>
      <p:ext uri="{BB962C8B-B14F-4D97-AF65-F5344CB8AC3E}">
        <p14:creationId xmlns:p14="http://schemas.microsoft.com/office/powerpoint/2010/main" val="40456935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5" grpId="0" animBg="1"/>
      <p:bldP spid="6" grpId="0" animBg="1"/>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 Demonstration</a:t>
            </a:r>
          </a:p>
        </p:txBody>
      </p:sp>
      <p:sp>
        <p:nvSpPr>
          <p:cNvPr id="3" name="Rectangle: Rounded Corners 2"/>
          <p:cNvSpPr/>
          <p:nvPr/>
        </p:nvSpPr>
        <p:spPr bwMode="auto">
          <a:xfrm>
            <a:off x="435428" y="3030428"/>
            <a:ext cx="10421258" cy="663608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package main</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import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func add(a, b int) int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return a + b</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func main()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result := add(5, 3)</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fmt.Printf</a:t>
            </a:r>
            <a:r>
              <a:rPr lang="en-US" sz="2400" dirty="0">
                <a:solidFill>
                  <a:srgbClr val="404040"/>
                </a:solidFill>
                <a:latin typeface="Consolas" panose="020B0609020204030204" pitchFamily="49" charset="0"/>
                <a:cs typeface="Arial" panose="020B0604020202020204" pitchFamily="34" charset="0"/>
                <a:sym typeface="Arial" panose="020B0604020202020204"/>
              </a:rPr>
              <a:t>("The sum is: %d\n", result)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5" name="Rectangle: Rounded Corners 4"/>
          <p:cNvSpPr/>
          <p:nvPr/>
        </p:nvSpPr>
        <p:spPr bwMode="auto">
          <a:xfrm>
            <a:off x="11582400" y="3485883"/>
            <a:ext cx="5805711" cy="165841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The sum is: 8</a:t>
            </a:r>
          </a:p>
        </p:txBody>
      </p:sp>
      <p:sp>
        <p:nvSpPr>
          <p:cNvPr id="6" name="Rectangle: Rounded Corners 5"/>
          <p:cNvSpPr/>
          <p:nvPr/>
        </p:nvSpPr>
        <p:spPr bwMode="auto">
          <a:xfrm>
            <a:off x="4198256" y="2601608"/>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7" name="Rectangle: Rounded Corners 6"/>
          <p:cNvSpPr/>
          <p:nvPr/>
        </p:nvSpPr>
        <p:spPr bwMode="auto">
          <a:xfrm>
            <a:off x="12930957" y="3034667"/>
            <a:ext cx="3044369"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Output</a:t>
            </a:r>
          </a:p>
        </p:txBody>
      </p:sp>
    </p:spTree>
    <p:extLst>
      <p:ext uri="{BB962C8B-B14F-4D97-AF65-F5344CB8AC3E}">
        <p14:creationId xmlns:p14="http://schemas.microsoft.com/office/powerpoint/2010/main" val="40508337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Use functions in Go programming</a:t>
            </a:r>
          </a:p>
          <a:p>
            <a:r>
              <a:rPr lang="en-US" dirty="0"/>
              <a:t>Apply operations using functions in Go</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1000"/>
                                        <p:tgtEl>
                                          <p:spTgt spid="7">
                                            <p:txEl>
                                              <p:pRg st="2" end="2"/>
                                            </p:txEl>
                                          </p:spTgt>
                                        </p:tgtEl>
                                      </p:cBhvr>
                                    </p:animEffect>
                                    <p:anim calcmode="lin" valueType="num">
                                      <p:cBhvr>
                                        <p:cTn id="22"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2: </a:t>
            </a:r>
          </a:p>
          <a:p>
            <a:pPr algn="ctr"/>
            <a:r>
              <a:rPr lang="en-US" sz="6000" b="1" dirty="0">
                <a:solidFill>
                  <a:schemeClr val="bg1"/>
                </a:solidFill>
                <a:latin typeface="Arial" panose="020B0604020202020204" pitchFamily="34" charset="0"/>
                <a:cs typeface="Arial" panose="020B0604020202020204" pitchFamily="34" charset="0"/>
              </a:rPr>
              <a:t>Core Go Concepts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Data Types in Go</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dirty="0">
                <a:solidFill>
                  <a:schemeClr val="bg1"/>
                </a:solidFill>
              </a:rPr>
              <a:t>3. Arrays and Slices</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1</a:t>
              </a:r>
            </a:p>
          </p:txBody>
        </p:sp>
      </p:grpSp>
      <p:pic>
        <p:nvPicPr>
          <p:cNvPr id="11" name="Picture 10"/>
          <p:cNvPicPr>
            <a:picLocks noChangeAspect="1"/>
          </p:cNvPicPr>
          <p:nvPr/>
        </p:nvPicPr>
        <p:blipFill>
          <a:blip r:embed="rId3"/>
          <a:stretch>
            <a:fillRect/>
          </a:stretch>
        </p:blipFill>
        <p:spPr>
          <a:xfrm>
            <a:off x="10003899" y="6205940"/>
            <a:ext cx="6493331" cy="842010"/>
          </a:xfrm>
          <a:prstGeom prst="rect">
            <a:avLst/>
          </a:prstGeom>
        </p:spPr>
      </p:pic>
      <p:sp>
        <p:nvSpPr>
          <p:cNvPr id="12" name="TextBox 11"/>
          <p:cNvSpPr txBox="1"/>
          <p:nvPr/>
        </p:nvSpPr>
        <p:spPr>
          <a:xfrm>
            <a:off x="10192199" y="6387450"/>
            <a:ext cx="6226814" cy="484748"/>
          </a:xfrm>
          <a:prstGeom prst="rect">
            <a:avLst/>
          </a:prstGeom>
          <a:noFill/>
        </p:spPr>
        <p:txBody>
          <a:bodyPr wrap="square" rtlCol="0">
            <a:spAutoFit/>
          </a:bodyPr>
          <a:lstStyle/>
          <a:p>
            <a:r>
              <a:rPr lang="en-US" sz="2550" b="1" dirty="0">
                <a:solidFill>
                  <a:schemeClr val="bg1"/>
                </a:solidFill>
              </a:rPr>
              <a:t>4. </a:t>
            </a:r>
            <a:r>
              <a:rPr lang="en-US" sz="2550" b="1" dirty="0">
                <a:solidFill>
                  <a:schemeClr val="bg1"/>
                </a:solidFill>
                <a:sym typeface="+mn-ea"/>
              </a:rPr>
              <a:t>Go Maps and Functions</a:t>
            </a:r>
            <a:endParaRPr lang="en-IN" sz="2550" b="1" dirty="0">
              <a:solidFill>
                <a:schemeClr val="bg1"/>
              </a:solidFill>
              <a:sym typeface="+mn-ea"/>
            </a:endParaRPr>
          </a:p>
        </p:txBody>
      </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US" sz="2550" dirty="0">
                <a:solidFill>
                  <a:schemeClr val="bg1"/>
                </a:solidFill>
              </a:rPr>
              <a:t>Go Scope</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Functions </a:t>
            </a:r>
          </a:p>
          <a:p>
            <a:r>
              <a:rPr lang="en-US" dirty="0"/>
              <a:t>Declaring Functions </a:t>
            </a:r>
          </a:p>
          <a:p>
            <a:r>
              <a:rPr lang="en-US" dirty="0"/>
              <a:t>Function Calling</a:t>
            </a:r>
          </a:p>
          <a:p>
            <a:r>
              <a:rPr lang="en-US" dirty="0"/>
              <a:t>Function Arguments</a:t>
            </a:r>
          </a:p>
          <a:p>
            <a:r>
              <a:rPr lang="en-US" dirty="0"/>
              <a:t>Function Demonstration</a:t>
            </a:r>
          </a:p>
          <a:p>
            <a:endParaRPr lang="en-US" dirty="0"/>
          </a:p>
          <a:p>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Describe the use of functions in Golang</a:t>
            </a:r>
          </a:p>
          <a:p>
            <a:r>
              <a:rPr lang="en-US" dirty="0"/>
              <a:t>Use functions in Go programming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Functions in Golang</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Functions</a:t>
            </a:r>
          </a:p>
        </p:txBody>
      </p:sp>
      <p:sp>
        <p:nvSpPr>
          <p:cNvPr id="11" name="Rectangle: Rounded Corners 10">
            <a:extLst>
              <a:ext uri="{FF2B5EF4-FFF2-40B4-BE49-F238E27FC236}">
                <a16:creationId xmlns:a16="http://schemas.microsoft.com/office/drawing/2014/main" id="{4849761A-C013-1232-5C66-A42C40926DA8}"/>
              </a:ext>
            </a:extLst>
          </p:cNvPr>
          <p:cNvSpPr/>
          <p:nvPr/>
        </p:nvSpPr>
        <p:spPr bwMode="auto">
          <a:xfrm>
            <a:off x="718458" y="2357551"/>
            <a:ext cx="14492514" cy="533502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Functions are the block of codes in a program that gives the user the ability to reuse the same code.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It ultimately saves the excessive use of memory, acts as a time saver, and more importantly, provides better readability of the code.</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A function is a collection of statements that perform some specific task and return the result to the caller.</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 A function can also perform some specific task without returning anything.</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75000"/>
                    <a:lumOff val="25000"/>
                  </a:schemeClr>
                </a:solidFill>
                <a:latin typeface="Arial" panose="020B0604020202020204" pitchFamily="34" charset="0"/>
                <a:cs typeface="Arial" panose="020B0604020202020204" pitchFamily="34" charset="0"/>
              </a:rPr>
              <a:t>Functions are basically reusable blocks of code.</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Declaring Functions</a:t>
            </a:r>
          </a:p>
        </p:txBody>
      </p:sp>
      <p:sp>
        <p:nvSpPr>
          <p:cNvPr id="3" name="Rectangle: Rounded Corners 2"/>
          <p:cNvSpPr/>
          <p:nvPr/>
        </p:nvSpPr>
        <p:spPr bwMode="auto">
          <a:xfrm>
            <a:off x="3773714" y="2878760"/>
            <a:ext cx="9739086" cy="199804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functionName</a:t>
            </a:r>
            <a:r>
              <a:rPr lang="en-US" sz="2400" dirty="0">
                <a:solidFill>
                  <a:srgbClr val="404040"/>
                </a:solidFill>
                <a:latin typeface="Consolas" panose="020B0609020204030204" pitchFamily="49" charset="0"/>
                <a:cs typeface="Arial" panose="020B0604020202020204" pitchFamily="34" charset="0"/>
                <a:sym typeface="Arial" panose="020B0604020202020204"/>
              </a:rPr>
              <a:t>(parameters) </a:t>
            </a:r>
            <a:r>
              <a:rPr lang="en-US" sz="2400" dirty="0" err="1">
                <a:solidFill>
                  <a:srgbClr val="404040"/>
                </a:solidFill>
                <a:latin typeface="Consolas" panose="020B0609020204030204" pitchFamily="49" charset="0"/>
                <a:cs typeface="Arial" panose="020B0604020202020204" pitchFamily="34" charset="0"/>
                <a:sym typeface="Arial" panose="020B0604020202020204"/>
              </a:rPr>
              <a:t>returnType</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return result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6" name="Rectangle: Rounded Corners 5"/>
          <p:cNvSpPr/>
          <p:nvPr/>
        </p:nvSpPr>
        <p:spPr bwMode="auto">
          <a:xfrm>
            <a:off x="7551056" y="2449940"/>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1734456" y="1656628"/>
            <a:ext cx="14819087" cy="573269"/>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To declare a function in Go, the following syntax is used:</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9" name="Rectangle: Rounded Corners 8">
            <a:extLst>
              <a:ext uri="{FF2B5EF4-FFF2-40B4-BE49-F238E27FC236}">
                <a16:creationId xmlns:a16="http://schemas.microsoft.com/office/drawing/2014/main" id="{C6153005-5E04-54B7-D650-BAA97117CA74}"/>
              </a:ext>
            </a:extLst>
          </p:cNvPr>
          <p:cNvSpPr/>
          <p:nvPr/>
        </p:nvSpPr>
        <p:spPr bwMode="auto">
          <a:xfrm>
            <a:off x="493486" y="5100751"/>
            <a:ext cx="16851085" cy="456576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2"/>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func</a:t>
            </a:r>
            <a:r>
              <a:rPr lang="en-US" sz="2400" b="1" dirty="0">
                <a:solidFill>
                  <a:schemeClr val="tx1">
                    <a:lumMod val="65000"/>
                    <a:lumOff val="35000"/>
                  </a:schemeClr>
                </a:solidFill>
                <a:latin typeface="Arial" panose="020B0604020202020204" pitchFamily="34" charset="0"/>
                <a:cs typeface="Arial" panose="020B0604020202020204" pitchFamily="34" charset="0"/>
              </a:rPr>
              <a:t>:</a:t>
            </a:r>
            <a:r>
              <a:rPr lang="en-US" sz="2400" dirty="0">
                <a:solidFill>
                  <a:schemeClr val="tx1">
                    <a:lumMod val="65000"/>
                    <a:lumOff val="35000"/>
                  </a:schemeClr>
                </a:solidFill>
                <a:latin typeface="Arial" panose="020B0604020202020204" pitchFamily="34" charset="0"/>
                <a:cs typeface="Arial" panose="020B0604020202020204" pitchFamily="34" charset="0"/>
              </a:rPr>
              <a:t> This keyword is used to declare a function.</a:t>
            </a:r>
          </a:p>
          <a:p>
            <a:pPr marL="539750" lvl="1" indent="-360045" fontAlgn="base">
              <a:spcBef>
                <a:spcPts val="1200"/>
              </a:spcBef>
              <a:spcAft>
                <a:spcPts val="1200"/>
              </a:spcAft>
              <a:buClr>
                <a:srgbClr val="095A82"/>
              </a:buClr>
              <a:buSzPct val="100000"/>
              <a:buBlip>
                <a:blip r:embed="rId2"/>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functionName</a:t>
            </a:r>
            <a:r>
              <a:rPr lang="en-US" sz="2400" b="1" dirty="0">
                <a:solidFill>
                  <a:schemeClr val="tx1">
                    <a:lumMod val="65000"/>
                    <a:lumOff val="35000"/>
                  </a:schemeClr>
                </a:solidFill>
                <a:latin typeface="Arial" panose="020B0604020202020204" pitchFamily="34" charset="0"/>
                <a:cs typeface="Arial" panose="020B0604020202020204" pitchFamily="34" charset="0"/>
              </a:rPr>
              <a:t>:</a:t>
            </a:r>
            <a:r>
              <a:rPr lang="en-US" sz="2400" dirty="0">
                <a:solidFill>
                  <a:schemeClr val="tx1">
                    <a:lumMod val="65000"/>
                    <a:lumOff val="35000"/>
                  </a:schemeClr>
                </a:solidFill>
                <a:latin typeface="Arial" panose="020B0604020202020204" pitchFamily="34" charset="0"/>
                <a:cs typeface="Arial" panose="020B0604020202020204" pitchFamily="34" charset="0"/>
              </a:rPr>
              <a:t> Choose a name for your function, following the rules for Go identifiers.</a:t>
            </a:r>
          </a:p>
          <a:p>
            <a:pPr marL="539750" lvl="1" indent="-360045" fontAlgn="base">
              <a:spcBef>
                <a:spcPts val="1200"/>
              </a:spcBef>
              <a:spcAft>
                <a:spcPts val="1200"/>
              </a:spcAft>
              <a:buClr>
                <a:srgbClr val="095A82"/>
              </a:buClr>
              <a:buSzPct val="100000"/>
              <a:buBlip>
                <a:blip r:embed="rId2"/>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parameters: </a:t>
            </a:r>
            <a:r>
              <a:rPr lang="en-US" sz="2400" dirty="0">
                <a:solidFill>
                  <a:schemeClr val="tx1">
                    <a:lumMod val="65000"/>
                    <a:lumOff val="35000"/>
                  </a:schemeClr>
                </a:solidFill>
                <a:latin typeface="Arial" panose="020B0604020202020204" pitchFamily="34" charset="0"/>
                <a:cs typeface="Arial" panose="020B0604020202020204" pitchFamily="34" charset="0"/>
              </a:rPr>
              <a:t>These are the input values that the function expects. You can have zero or more parameters.</a:t>
            </a:r>
          </a:p>
          <a:p>
            <a:pPr marL="539750" lvl="1" indent="-360045" fontAlgn="base">
              <a:spcBef>
                <a:spcPts val="1200"/>
              </a:spcBef>
              <a:spcAft>
                <a:spcPts val="1200"/>
              </a:spcAft>
              <a:buClr>
                <a:srgbClr val="095A82"/>
              </a:buClr>
              <a:buSzPct val="100000"/>
              <a:buBlip>
                <a:blip r:embed="rId2"/>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returnType</a:t>
            </a:r>
            <a:r>
              <a:rPr lang="en-US" sz="2400" b="1" dirty="0">
                <a:solidFill>
                  <a:schemeClr val="tx1">
                    <a:lumMod val="65000"/>
                    <a:lumOff val="35000"/>
                  </a:schemeClr>
                </a:solidFill>
                <a:latin typeface="Arial" panose="020B0604020202020204" pitchFamily="34" charset="0"/>
                <a:cs typeface="Arial" panose="020B0604020202020204" pitchFamily="34" charset="0"/>
              </a:rPr>
              <a:t>:</a:t>
            </a:r>
            <a:r>
              <a:rPr lang="en-US" sz="2400" dirty="0">
                <a:solidFill>
                  <a:schemeClr val="tx1">
                    <a:lumMod val="65000"/>
                    <a:lumOff val="35000"/>
                  </a:schemeClr>
                </a:solidFill>
                <a:latin typeface="Arial" panose="020B0604020202020204" pitchFamily="34" charset="0"/>
                <a:cs typeface="Arial" panose="020B0604020202020204" pitchFamily="34" charset="0"/>
              </a:rPr>
              <a:t> This is the data type of the value that the function returns. Functions can return multiple values if needed.</a:t>
            </a:r>
          </a:p>
          <a:p>
            <a:pPr marL="539750" lvl="1" indent="-360045" fontAlgn="base">
              <a:spcBef>
                <a:spcPts val="1200"/>
              </a:spcBef>
              <a:spcAft>
                <a:spcPts val="1200"/>
              </a:spcAft>
              <a:buClr>
                <a:srgbClr val="095A82"/>
              </a:buClr>
              <a:buSzPct val="100000"/>
              <a:buBlip>
                <a:blip r:embed="rId2"/>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function body contains the code that performs the specified tasks.</a:t>
            </a:r>
          </a:p>
          <a:p>
            <a:pPr marL="539750" lvl="1" indent="-360045" fontAlgn="base">
              <a:spcBef>
                <a:spcPts val="1200"/>
              </a:spcBef>
              <a:spcAft>
                <a:spcPts val="1200"/>
              </a:spcAft>
              <a:buClr>
                <a:srgbClr val="095A82"/>
              </a:buClr>
              <a:buSzPct val="100000"/>
              <a:buBlip>
                <a:blip r:embed="rId2"/>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return statement is used to return a value from the function. If the function has a return type, it should return a value of that type.</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40580489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 Calling</a:t>
            </a:r>
          </a:p>
        </p:txBody>
      </p:sp>
      <p:sp>
        <p:nvSpPr>
          <p:cNvPr id="3" name="Rectangle: Rounded Corners 2"/>
          <p:cNvSpPr/>
          <p:nvPr/>
        </p:nvSpPr>
        <p:spPr bwMode="auto">
          <a:xfrm>
            <a:off x="1132175" y="2105850"/>
            <a:ext cx="12571753"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Function Calling is done when the user wants to execute the function. The function needs to be called for using its functionality. </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grpSp>
        <p:nvGrpSpPr>
          <p:cNvPr id="4" name="Group 3">
            <a:extLst>
              <a:ext uri="{FF2B5EF4-FFF2-40B4-BE49-F238E27FC236}">
                <a16:creationId xmlns:a16="http://schemas.microsoft.com/office/drawing/2014/main" id="{AD192186-373A-CBC7-CDD1-4DC1CA7D9C92}"/>
              </a:ext>
            </a:extLst>
          </p:cNvPr>
          <p:cNvGrpSpPr/>
          <p:nvPr/>
        </p:nvGrpSpPr>
        <p:grpSpPr>
          <a:xfrm>
            <a:off x="1637796" y="4042860"/>
            <a:ext cx="13967381" cy="4380008"/>
            <a:chOff x="1708049" y="3816685"/>
            <a:chExt cx="14871902" cy="4592377"/>
          </a:xfrm>
        </p:grpSpPr>
        <p:sp>
          <p:nvSpPr>
            <p:cNvPr id="7" name="Shape">
              <a:extLst>
                <a:ext uri="{FF2B5EF4-FFF2-40B4-BE49-F238E27FC236}">
                  <a16:creationId xmlns:a16="http://schemas.microsoft.com/office/drawing/2014/main" id="{E9CBB2F6-4C8D-4DFD-A77F-100139B3A605}"/>
                </a:ext>
              </a:extLst>
            </p:cNvPr>
            <p:cNvSpPr/>
            <p:nvPr/>
          </p:nvSpPr>
          <p:spPr>
            <a:xfrm>
              <a:off x="1708049" y="4869447"/>
              <a:ext cx="4282264" cy="3538450"/>
            </a:xfrm>
            <a:custGeom>
              <a:avLst/>
              <a:gdLst/>
              <a:ahLst/>
              <a:cxnLst>
                <a:cxn ang="0">
                  <a:pos x="wd2" y="hd2"/>
                </a:cxn>
                <a:cxn ang="5400000">
                  <a:pos x="wd2" y="hd2"/>
                </a:cxn>
                <a:cxn ang="10800000">
                  <a:pos x="wd2" y="hd2"/>
                </a:cxn>
                <a:cxn ang="16200000">
                  <a:pos x="wd2" y="hd2"/>
                </a:cxn>
              </a:cxnLst>
              <a:rect l="0" t="0" r="r" b="b"/>
              <a:pathLst>
                <a:path w="21262" h="21600" extrusionOk="0">
                  <a:moveTo>
                    <a:pt x="10625" y="21600"/>
                  </a:moveTo>
                  <a:cubicBezTo>
                    <a:pt x="10181" y="21600"/>
                    <a:pt x="9736" y="21393"/>
                    <a:pt x="9396" y="20972"/>
                  </a:cubicBezTo>
                  <a:lnTo>
                    <a:pt x="506" y="9968"/>
                  </a:lnTo>
                  <a:cubicBezTo>
                    <a:pt x="-169" y="9133"/>
                    <a:pt x="-169" y="7769"/>
                    <a:pt x="506" y="6933"/>
                  </a:cubicBezTo>
                  <a:lnTo>
                    <a:pt x="5673" y="543"/>
                  </a:lnTo>
                  <a:cubicBezTo>
                    <a:pt x="5955" y="193"/>
                    <a:pt x="6331" y="0"/>
                    <a:pt x="6729" y="0"/>
                  </a:cubicBezTo>
                  <a:cubicBezTo>
                    <a:pt x="7127" y="0"/>
                    <a:pt x="7502" y="193"/>
                    <a:pt x="7785" y="543"/>
                  </a:cubicBezTo>
                  <a:lnTo>
                    <a:pt x="9569" y="2749"/>
                  </a:lnTo>
                  <a:cubicBezTo>
                    <a:pt x="9852" y="3099"/>
                    <a:pt x="10233" y="3292"/>
                    <a:pt x="10631" y="3292"/>
                  </a:cubicBezTo>
                  <a:cubicBezTo>
                    <a:pt x="11029" y="3292"/>
                    <a:pt x="11410" y="3099"/>
                    <a:pt x="11693" y="2749"/>
                  </a:cubicBezTo>
                  <a:lnTo>
                    <a:pt x="13477" y="543"/>
                  </a:lnTo>
                  <a:cubicBezTo>
                    <a:pt x="13760" y="193"/>
                    <a:pt x="14135" y="0"/>
                    <a:pt x="14533" y="0"/>
                  </a:cubicBezTo>
                  <a:cubicBezTo>
                    <a:pt x="14931" y="0"/>
                    <a:pt x="15307" y="193"/>
                    <a:pt x="15589" y="543"/>
                  </a:cubicBezTo>
                  <a:lnTo>
                    <a:pt x="20756" y="6933"/>
                  </a:lnTo>
                  <a:cubicBezTo>
                    <a:pt x="21431" y="7769"/>
                    <a:pt x="21431" y="9133"/>
                    <a:pt x="20756" y="9968"/>
                  </a:cubicBezTo>
                  <a:lnTo>
                    <a:pt x="11861" y="20972"/>
                  </a:lnTo>
                  <a:cubicBezTo>
                    <a:pt x="11520" y="21386"/>
                    <a:pt x="11075" y="21600"/>
                    <a:pt x="10625" y="21600"/>
                  </a:cubicBezTo>
                  <a:close/>
                  <a:moveTo>
                    <a:pt x="6723" y="286"/>
                  </a:moveTo>
                  <a:cubicBezTo>
                    <a:pt x="6388" y="286"/>
                    <a:pt x="6071" y="450"/>
                    <a:pt x="5834" y="743"/>
                  </a:cubicBezTo>
                  <a:lnTo>
                    <a:pt x="668" y="7133"/>
                  </a:lnTo>
                  <a:cubicBezTo>
                    <a:pt x="79" y="7862"/>
                    <a:pt x="79" y="9040"/>
                    <a:pt x="668" y="9768"/>
                  </a:cubicBezTo>
                  <a:lnTo>
                    <a:pt x="9563" y="20772"/>
                  </a:lnTo>
                  <a:cubicBezTo>
                    <a:pt x="10152" y="21500"/>
                    <a:pt x="11104" y="21500"/>
                    <a:pt x="11693" y="20772"/>
                  </a:cubicBezTo>
                  <a:lnTo>
                    <a:pt x="20588" y="9768"/>
                  </a:lnTo>
                  <a:cubicBezTo>
                    <a:pt x="21177" y="9040"/>
                    <a:pt x="21177" y="7862"/>
                    <a:pt x="20588" y="7133"/>
                  </a:cubicBezTo>
                  <a:lnTo>
                    <a:pt x="15422" y="743"/>
                  </a:lnTo>
                  <a:cubicBezTo>
                    <a:pt x="15185" y="450"/>
                    <a:pt x="14868" y="286"/>
                    <a:pt x="14533" y="286"/>
                  </a:cubicBezTo>
                  <a:cubicBezTo>
                    <a:pt x="14198" y="286"/>
                    <a:pt x="13881" y="450"/>
                    <a:pt x="13644" y="743"/>
                  </a:cubicBezTo>
                  <a:lnTo>
                    <a:pt x="11860" y="2949"/>
                  </a:lnTo>
                  <a:cubicBezTo>
                    <a:pt x="11531" y="3356"/>
                    <a:pt x="11099" y="3577"/>
                    <a:pt x="10631" y="3577"/>
                  </a:cubicBezTo>
                  <a:cubicBezTo>
                    <a:pt x="10163" y="3577"/>
                    <a:pt x="9731" y="3356"/>
                    <a:pt x="9401" y="2949"/>
                  </a:cubicBezTo>
                  <a:lnTo>
                    <a:pt x="7618" y="743"/>
                  </a:lnTo>
                  <a:cubicBezTo>
                    <a:pt x="7375" y="443"/>
                    <a:pt x="7064" y="286"/>
                    <a:pt x="6723" y="286"/>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0" name="Shape">
              <a:extLst>
                <a:ext uri="{FF2B5EF4-FFF2-40B4-BE49-F238E27FC236}">
                  <a16:creationId xmlns:a16="http://schemas.microsoft.com/office/drawing/2014/main" id="{250999AD-F13D-78FF-B8DC-E6A1A05F6E4E}"/>
                </a:ext>
              </a:extLst>
            </p:cNvPr>
            <p:cNvSpPr/>
            <p:nvPr/>
          </p:nvSpPr>
          <p:spPr>
            <a:xfrm>
              <a:off x="5288710" y="4869447"/>
              <a:ext cx="4282847" cy="353961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349" y="21600"/>
                    <a:pt x="9897" y="21393"/>
                    <a:pt x="9551" y="20972"/>
                  </a:cubicBezTo>
                  <a:lnTo>
                    <a:pt x="516" y="9972"/>
                  </a:lnTo>
                  <a:cubicBezTo>
                    <a:pt x="182" y="9565"/>
                    <a:pt x="0" y="9030"/>
                    <a:pt x="0" y="8452"/>
                  </a:cubicBezTo>
                  <a:cubicBezTo>
                    <a:pt x="0" y="7873"/>
                    <a:pt x="182" y="7338"/>
                    <a:pt x="516" y="6931"/>
                  </a:cubicBezTo>
                  <a:lnTo>
                    <a:pt x="5764" y="543"/>
                  </a:lnTo>
                  <a:cubicBezTo>
                    <a:pt x="6051" y="193"/>
                    <a:pt x="6432" y="0"/>
                    <a:pt x="6836" y="0"/>
                  </a:cubicBezTo>
                  <a:cubicBezTo>
                    <a:pt x="7241" y="0"/>
                    <a:pt x="7622" y="193"/>
                    <a:pt x="7909" y="543"/>
                  </a:cubicBezTo>
                  <a:lnTo>
                    <a:pt x="9721" y="2748"/>
                  </a:lnTo>
                  <a:cubicBezTo>
                    <a:pt x="10008" y="3098"/>
                    <a:pt x="10395" y="3291"/>
                    <a:pt x="10800" y="3291"/>
                  </a:cubicBezTo>
                  <a:cubicBezTo>
                    <a:pt x="11205" y="3291"/>
                    <a:pt x="11592" y="3098"/>
                    <a:pt x="11879" y="2748"/>
                  </a:cubicBezTo>
                  <a:lnTo>
                    <a:pt x="13691" y="543"/>
                  </a:lnTo>
                  <a:lnTo>
                    <a:pt x="13773" y="642"/>
                  </a:lnTo>
                  <a:lnTo>
                    <a:pt x="13691" y="543"/>
                  </a:lnTo>
                  <a:cubicBezTo>
                    <a:pt x="13978" y="193"/>
                    <a:pt x="14359" y="0"/>
                    <a:pt x="14764" y="0"/>
                  </a:cubicBezTo>
                  <a:cubicBezTo>
                    <a:pt x="15168" y="0"/>
                    <a:pt x="15549" y="193"/>
                    <a:pt x="15836" y="543"/>
                  </a:cubicBezTo>
                  <a:lnTo>
                    <a:pt x="21084" y="6931"/>
                  </a:lnTo>
                  <a:cubicBezTo>
                    <a:pt x="21418" y="7338"/>
                    <a:pt x="21600" y="7873"/>
                    <a:pt x="21600" y="8452"/>
                  </a:cubicBezTo>
                  <a:cubicBezTo>
                    <a:pt x="21600" y="9030"/>
                    <a:pt x="21418" y="9565"/>
                    <a:pt x="21084" y="9972"/>
                  </a:cubicBezTo>
                  <a:lnTo>
                    <a:pt x="12049" y="20972"/>
                  </a:lnTo>
                  <a:cubicBezTo>
                    <a:pt x="11703" y="21386"/>
                    <a:pt x="11251" y="21600"/>
                    <a:pt x="10800" y="21600"/>
                  </a:cubicBezTo>
                  <a:close/>
                  <a:moveTo>
                    <a:pt x="6836" y="293"/>
                  </a:moveTo>
                  <a:cubicBezTo>
                    <a:pt x="6496" y="293"/>
                    <a:pt x="6174" y="457"/>
                    <a:pt x="5934" y="749"/>
                  </a:cubicBezTo>
                  <a:lnTo>
                    <a:pt x="686" y="7138"/>
                  </a:lnTo>
                  <a:cubicBezTo>
                    <a:pt x="399" y="7488"/>
                    <a:pt x="240" y="7959"/>
                    <a:pt x="240" y="8452"/>
                  </a:cubicBezTo>
                  <a:cubicBezTo>
                    <a:pt x="240" y="8944"/>
                    <a:pt x="399" y="9415"/>
                    <a:pt x="686" y="9765"/>
                  </a:cubicBezTo>
                  <a:lnTo>
                    <a:pt x="9721" y="20765"/>
                  </a:lnTo>
                  <a:cubicBezTo>
                    <a:pt x="10319" y="21493"/>
                    <a:pt x="11287" y="21493"/>
                    <a:pt x="11885" y="20765"/>
                  </a:cubicBezTo>
                  <a:lnTo>
                    <a:pt x="20920" y="9765"/>
                  </a:lnTo>
                  <a:cubicBezTo>
                    <a:pt x="21207" y="9415"/>
                    <a:pt x="21365" y="8944"/>
                    <a:pt x="21365" y="8452"/>
                  </a:cubicBezTo>
                  <a:cubicBezTo>
                    <a:pt x="21365" y="7959"/>
                    <a:pt x="21207" y="7488"/>
                    <a:pt x="20920" y="7138"/>
                  </a:cubicBezTo>
                  <a:lnTo>
                    <a:pt x="15672" y="749"/>
                  </a:lnTo>
                  <a:cubicBezTo>
                    <a:pt x="15432" y="457"/>
                    <a:pt x="15109" y="293"/>
                    <a:pt x="14769" y="293"/>
                  </a:cubicBezTo>
                  <a:cubicBezTo>
                    <a:pt x="14429" y="293"/>
                    <a:pt x="14107" y="457"/>
                    <a:pt x="13866" y="749"/>
                  </a:cubicBezTo>
                  <a:lnTo>
                    <a:pt x="12055" y="2955"/>
                  </a:lnTo>
                  <a:cubicBezTo>
                    <a:pt x="11721" y="3362"/>
                    <a:pt x="11281" y="3583"/>
                    <a:pt x="10806" y="3583"/>
                  </a:cubicBezTo>
                  <a:cubicBezTo>
                    <a:pt x="10331" y="3583"/>
                    <a:pt x="9891" y="3362"/>
                    <a:pt x="9557" y="2955"/>
                  </a:cubicBezTo>
                  <a:lnTo>
                    <a:pt x="7745" y="749"/>
                  </a:lnTo>
                  <a:cubicBezTo>
                    <a:pt x="7499" y="450"/>
                    <a:pt x="7177" y="293"/>
                    <a:pt x="6836" y="293"/>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1" name="Shape">
              <a:extLst>
                <a:ext uri="{FF2B5EF4-FFF2-40B4-BE49-F238E27FC236}">
                  <a16:creationId xmlns:a16="http://schemas.microsoft.com/office/drawing/2014/main" id="{FC15A54E-EE0C-0F9B-464D-F22032D0638B}"/>
                </a:ext>
              </a:extLst>
            </p:cNvPr>
            <p:cNvSpPr/>
            <p:nvPr/>
          </p:nvSpPr>
          <p:spPr>
            <a:xfrm>
              <a:off x="8880998" y="4869447"/>
              <a:ext cx="4282850" cy="353961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349" y="21600"/>
                    <a:pt x="9897" y="21393"/>
                    <a:pt x="9551" y="20972"/>
                  </a:cubicBezTo>
                  <a:lnTo>
                    <a:pt x="516" y="9972"/>
                  </a:lnTo>
                  <a:cubicBezTo>
                    <a:pt x="182" y="9565"/>
                    <a:pt x="0" y="9030"/>
                    <a:pt x="0" y="8452"/>
                  </a:cubicBezTo>
                  <a:cubicBezTo>
                    <a:pt x="0" y="7873"/>
                    <a:pt x="182" y="7338"/>
                    <a:pt x="516" y="6931"/>
                  </a:cubicBezTo>
                  <a:lnTo>
                    <a:pt x="5764" y="543"/>
                  </a:lnTo>
                  <a:cubicBezTo>
                    <a:pt x="6051" y="193"/>
                    <a:pt x="6432" y="0"/>
                    <a:pt x="6836" y="0"/>
                  </a:cubicBezTo>
                  <a:cubicBezTo>
                    <a:pt x="7241" y="0"/>
                    <a:pt x="7622" y="193"/>
                    <a:pt x="7909" y="543"/>
                  </a:cubicBezTo>
                  <a:lnTo>
                    <a:pt x="9721" y="2748"/>
                  </a:lnTo>
                  <a:cubicBezTo>
                    <a:pt x="10008" y="3098"/>
                    <a:pt x="10395" y="3291"/>
                    <a:pt x="10800" y="3291"/>
                  </a:cubicBezTo>
                  <a:cubicBezTo>
                    <a:pt x="11205" y="3291"/>
                    <a:pt x="11592" y="3098"/>
                    <a:pt x="11879" y="2748"/>
                  </a:cubicBezTo>
                  <a:lnTo>
                    <a:pt x="13691" y="543"/>
                  </a:lnTo>
                  <a:cubicBezTo>
                    <a:pt x="13978" y="193"/>
                    <a:pt x="14359" y="0"/>
                    <a:pt x="14764" y="0"/>
                  </a:cubicBezTo>
                  <a:cubicBezTo>
                    <a:pt x="15168" y="0"/>
                    <a:pt x="15549" y="193"/>
                    <a:pt x="15836" y="543"/>
                  </a:cubicBezTo>
                  <a:lnTo>
                    <a:pt x="21084" y="6931"/>
                  </a:lnTo>
                  <a:cubicBezTo>
                    <a:pt x="21418" y="7338"/>
                    <a:pt x="21600" y="7873"/>
                    <a:pt x="21600" y="8452"/>
                  </a:cubicBezTo>
                  <a:cubicBezTo>
                    <a:pt x="21600" y="9030"/>
                    <a:pt x="21418" y="9565"/>
                    <a:pt x="21084" y="9972"/>
                  </a:cubicBezTo>
                  <a:lnTo>
                    <a:pt x="12043" y="20972"/>
                  </a:lnTo>
                  <a:cubicBezTo>
                    <a:pt x="11703" y="21386"/>
                    <a:pt x="11251" y="21600"/>
                    <a:pt x="10800" y="21600"/>
                  </a:cubicBezTo>
                  <a:close/>
                  <a:moveTo>
                    <a:pt x="6831" y="293"/>
                  </a:moveTo>
                  <a:cubicBezTo>
                    <a:pt x="6491" y="293"/>
                    <a:pt x="6168" y="457"/>
                    <a:pt x="5928" y="749"/>
                  </a:cubicBezTo>
                  <a:lnTo>
                    <a:pt x="680" y="7138"/>
                  </a:lnTo>
                  <a:cubicBezTo>
                    <a:pt x="393" y="7488"/>
                    <a:pt x="235" y="7959"/>
                    <a:pt x="235" y="8452"/>
                  </a:cubicBezTo>
                  <a:cubicBezTo>
                    <a:pt x="235" y="8944"/>
                    <a:pt x="393" y="9415"/>
                    <a:pt x="680" y="9765"/>
                  </a:cubicBezTo>
                  <a:lnTo>
                    <a:pt x="9715" y="20765"/>
                  </a:lnTo>
                  <a:cubicBezTo>
                    <a:pt x="10313" y="21493"/>
                    <a:pt x="11281" y="21493"/>
                    <a:pt x="11879" y="20765"/>
                  </a:cubicBezTo>
                  <a:lnTo>
                    <a:pt x="20914" y="9765"/>
                  </a:lnTo>
                  <a:cubicBezTo>
                    <a:pt x="21201" y="9415"/>
                    <a:pt x="21360" y="8944"/>
                    <a:pt x="21360" y="8452"/>
                  </a:cubicBezTo>
                  <a:cubicBezTo>
                    <a:pt x="21360" y="7959"/>
                    <a:pt x="21201" y="7488"/>
                    <a:pt x="20914" y="7138"/>
                  </a:cubicBezTo>
                  <a:lnTo>
                    <a:pt x="15666" y="749"/>
                  </a:lnTo>
                  <a:cubicBezTo>
                    <a:pt x="15426" y="457"/>
                    <a:pt x="15104" y="293"/>
                    <a:pt x="14763" y="293"/>
                  </a:cubicBezTo>
                  <a:cubicBezTo>
                    <a:pt x="14423" y="293"/>
                    <a:pt x="14101" y="457"/>
                    <a:pt x="13861" y="749"/>
                  </a:cubicBezTo>
                  <a:lnTo>
                    <a:pt x="12049" y="2955"/>
                  </a:lnTo>
                  <a:cubicBezTo>
                    <a:pt x="11715" y="3362"/>
                    <a:pt x="11275" y="3583"/>
                    <a:pt x="10800" y="3583"/>
                  </a:cubicBezTo>
                  <a:cubicBezTo>
                    <a:pt x="10325" y="3583"/>
                    <a:pt x="9885" y="3362"/>
                    <a:pt x="9551" y="2955"/>
                  </a:cubicBezTo>
                  <a:lnTo>
                    <a:pt x="7739" y="749"/>
                  </a:lnTo>
                  <a:cubicBezTo>
                    <a:pt x="7493" y="450"/>
                    <a:pt x="7177" y="293"/>
                    <a:pt x="6831" y="293"/>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2" name="Shape">
              <a:extLst>
                <a:ext uri="{FF2B5EF4-FFF2-40B4-BE49-F238E27FC236}">
                  <a16:creationId xmlns:a16="http://schemas.microsoft.com/office/drawing/2014/main" id="{3FDEC437-EDBA-390A-CE0E-F0AB2480DDE4}"/>
                </a:ext>
              </a:extLst>
            </p:cNvPr>
            <p:cNvSpPr/>
            <p:nvPr/>
          </p:nvSpPr>
          <p:spPr>
            <a:xfrm>
              <a:off x="3165018"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24" y="21228"/>
                    <a:pt x="9232" y="21228"/>
                    <a:pt x="7744" y="19739"/>
                  </a:cubicBezTo>
                  <a:close/>
                </a:path>
              </a:pathLst>
            </a:custGeom>
            <a:solidFill>
              <a:srgbClr val="FFCC4C"/>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3" name="Shape">
              <a:extLst>
                <a:ext uri="{FF2B5EF4-FFF2-40B4-BE49-F238E27FC236}">
                  <a16:creationId xmlns:a16="http://schemas.microsoft.com/office/drawing/2014/main" id="{8EC4FFF8-67DD-3B01-0BC9-77FAB8F73FA5}"/>
                </a:ext>
              </a:extLst>
            </p:cNvPr>
            <p:cNvSpPr/>
            <p:nvPr/>
          </p:nvSpPr>
          <p:spPr>
            <a:xfrm>
              <a:off x="6745970"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42" y="21228"/>
                    <a:pt x="9232" y="21228"/>
                    <a:pt x="7744" y="19739"/>
                  </a:cubicBezTo>
                  <a:close/>
                </a:path>
              </a:pathLst>
            </a:custGeom>
            <a:solidFill>
              <a:srgbClr val="F7931F"/>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4" name="Shape">
              <a:extLst>
                <a:ext uri="{FF2B5EF4-FFF2-40B4-BE49-F238E27FC236}">
                  <a16:creationId xmlns:a16="http://schemas.microsoft.com/office/drawing/2014/main" id="{17B819F4-5F19-801C-5218-6C5702DBB9F5}"/>
                </a:ext>
              </a:extLst>
            </p:cNvPr>
            <p:cNvSpPr/>
            <p:nvPr/>
          </p:nvSpPr>
          <p:spPr>
            <a:xfrm>
              <a:off x="10338260"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24" y="21228"/>
                    <a:pt x="9232" y="21228"/>
                    <a:pt x="7744" y="19739"/>
                  </a:cubicBezTo>
                  <a:close/>
                </a:path>
              </a:pathLst>
            </a:custGeom>
            <a:solidFill>
              <a:srgbClr val="A2B969"/>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5" name="TextBox 12">
              <a:extLst>
                <a:ext uri="{FF2B5EF4-FFF2-40B4-BE49-F238E27FC236}">
                  <a16:creationId xmlns:a16="http://schemas.microsoft.com/office/drawing/2014/main" id="{CEEEDEC7-A2A8-78E5-6FB3-B3B4F7E83D3D}"/>
                </a:ext>
              </a:extLst>
            </p:cNvPr>
            <p:cNvSpPr txBox="1"/>
            <p:nvPr/>
          </p:nvSpPr>
          <p:spPr>
            <a:xfrm>
              <a:off x="2702704" y="5636052"/>
              <a:ext cx="2168537" cy="1258528"/>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func</a:t>
              </a:r>
            </a:p>
            <a:p>
              <a:pPr algn="ctr" fontAlgn="auto">
                <a:spcBef>
                  <a:spcPts val="0"/>
                </a:spcBef>
                <a:spcAft>
                  <a:spcPts val="0"/>
                </a:spcAft>
              </a:pPr>
              <a:r>
                <a:rPr lang="en-US" sz="2400" noProof="1">
                  <a:solidFill>
                    <a:srgbClr val="404040"/>
                  </a:solidFill>
                  <a:latin typeface="Arial" panose="020B0604020202020204" pitchFamily="34" charset="0"/>
                  <a:cs typeface="Arial" panose="020B0604020202020204" pitchFamily="34" charset="0"/>
                </a:rPr>
                <a:t>Used to create a fucntion</a:t>
              </a:r>
            </a:p>
          </p:txBody>
        </p:sp>
        <p:sp>
          <p:nvSpPr>
            <p:cNvPr id="16" name="TextBox 11">
              <a:extLst>
                <a:ext uri="{FF2B5EF4-FFF2-40B4-BE49-F238E27FC236}">
                  <a16:creationId xmlns:a16="http://schemas.microsoft.com/office/drawing/2014/main" id="{4DD2F6B0-1478-BFD9-1FF1-53CC0A414FB8}"/>
                </a:ext>
              </a:extLst>
            </p:cNvPr>
            <p:cNvSpPr txBox="1"/>
            <p:nvPr/>
          </p:nvSpPr>
          <p:spPr>
            <a:xfrm>
              <a:off x="6163123" y="5681715"/>
              <a:ext cx="2421451" cy="1258528"/>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function_name</a:t>
              </a:r>
            </a:p>
            <a:p>
              <a:pPr algn="ctr" fontAlgn="auto">
                <a:spcBef>
                  <a:spcPts val="0"/>
                </a:spcBef>
                <a:spcAft>
                  <a:spcPts val="0"/>
                </a:spcAft>
              </a:pPr>
              <a:r>
                <a:rPr lang="en-US" sz="2400" noProof="1">
                  <a:solidFill>
                    <a:srgbClr val="404040"/>
                  </a:solidFill>
                  <a:latin typeface="Arial" panose="020B0604020202020204" pitchFamily="34" charset="0"/>
                  <a:cs typeface="Arial" panose="020B0604020202020204" pitchFamily="34" charset="0"/>
                </a:rPr>
                <a:t>Name of the function</a:t>
              </a:r>
            </a:p>
          </p:txBody>
        </p:sp>
        <p:sp>
          <p:nvSpPr>
            <p:cNvPr id="17" name="TextBox 18">
              <a:extLst>
                <a:ext uri="{FF2B5EF4-FFF2-40B4-BE49-F238E27FC236}">
                  <a16:creationId xmlns:a16="http://schemas.microsoft.com/office/drawing/2014/main" id="{C30B64B0-2E2C-400A-A1D7-FBE07B1207D8}"/>
                </a:ext>
              </a:extLst>
            </p:cNvPr>
            <p:cNvSpPr txBox="1"/>
            <p:nvPr/>
          </p:nvSpPr>
          <p:spPr>
            <a:xfrm>
              <a:off x="9570973" y="5622963"/>
              <a:ext cx="2726714" cy="1645767"/>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Parameter-list</a:t>
              </a:r>
            </a:p>
            <a:p>
              <a:pPr algn="ctr" fontAlgn="auto">
                <a:spcBef>
                  <a:spcPts val="0"/>
                </a:spcBef>
                <a:spcAft>
                  <a:spcPts val="0"/>
                </a:spcAft>
              </a:pPr>
              <a:r>
                <a:rPr lang="en-US" sz="2400" noProof="1">
                  <a:solidFill>
                    <a:srgbClr val="404040"/>
                  </a:solidFill>
                  <a:latin typeface="Arial" panose="020B0604020202020204" pitchFamily="34" charset="0"/>
                  <a:cs typeface="Arial" panose="020B0604020202020204" pitchFamily="34" charset="0"/>
                </a:rPr>
                <a:t>Contains the </a:t>
              </a:r>
            </a:p>
            <a:p>
              <a:pPr algn="ctr" fontAlgn="auto">
                <a:spcBef>
                  <a:spcPts val="0"/>
                </a:spcBef>
                <a:spcAft>
                  <a:spcPts val="0"/>
                </a:spcAft>
              </a:pPr>
              <a:r>
                <a:rPr lang="en-US" sz="2400" noProof="1">
                  <a:solidFill>
                    <a:srgbClr val="404040"/>
                  </a:solidFill>
                  <a:latin typeface="Arial" panose="020B0604020202020204" pitchFamily="34" charset="0"/>
                  <a:cs typeface="Arial" panose="020B0604020202020204" pitchFamily="34" charset="0"/>
                </a:rPr>
                <a:t>name and type of the function</a:t>
              </a:r>
            </a:p>
          </p:txBody>
        </p:sp>
        <p:sp>
          <p:nvSpPr>
            <p:cNvPr id="18" name="TextBox 2">
              <a:extLst>
                <a:ext uri="{FF2B5EF4-FFF2-40B4-BE49-F238E27FC236}">
                  <a16:creationId xmlns:a16="http://schemas.microsoft.com/office/drawing/2014/main" id="{956190D6-A7D4-FA22-A24D-E5B512A3DB71}"/>
                </a:ext>
              </a:extLst>
            </p:cNvPr>
            <p:cNvSpPr txBox="1"/>
            <p:nvPr/>
          </p:nvSpPr>
          <p:spPr>
            <a:xfrm>
              <a:off x="3537518" y="4259274"/>
              <a:ext cx="623328" cy="54858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01</a:t>
              </a:r>
            </a:p>
          </p:txBody>
        </p:sp>
        <p:sp>
          <p:nvSpPr>
            <p:cNvPr id="19" name="TextBox 29">
              <a:extLst>
                <a:ext uri="{FF2B5EF4-FFF2-40B4-BE49-F238E27FC236}">
                  <a16:creationId xmlns:a16="http://schemas.microsoft.com/office/drawing/2014/main" id="{AD74EFEA-23B8-6D75-683F-19ED65A30EB0}"/>
                </a:ext>
              </a:extLst>
            </p:cNvPr>
            <p:cNvSpPr txBox="1"/>
            <p:nvPr/>
          </p:nvSpPr>
          <p:spPr>
            <a:xfrm>
              <a:off x="9127930" y="5984181"/>
              <a:ext cx="196694" cy="48404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endParaRPr lang="en-US" sz="2400" dirty="0">
                <a:solidFill>
                  <a:srgbClr val="C13018"/>
                </a:solidFill>
                <a:latin typeface="Arial" panose="020B0604020202020204" pitchFamily="34" charset="0"/>
                <a:cs typeface="Arial" panose="020B0604020202020204" pitchFamily="34" charset="0"/>
              </a:endParaRPr>
            </a:p>
          </p:txBody>
        </p:sp>
        <p:sp>
          <p:nvSpPr>
            <p:cNvPr id="20" name="Shape">
              <a:extLst>
                <a:ext uri="{FF2B5EF4-FFF2-40B4-BE49-F238E27FC236}">
                  <a16:creationId xmlns:a16="http://schemas.microsoft.com/office/drawing/2014/main" id="{517BC20F-BE8B-6AC9-C9B9-F7DC4DEF45F0}"/>
                </a:ext>
              </a:extLst>
            </p:cNvPr>
            <p:cNvSpPr/>
            <p:nvPr/>
          </p:nvSpPr>
          <p:spPr>
            <a:xfrm>
              <a:off x="12297687" y="4869447"/>
              <a:ext cx="4282264" cy="3538450"/>
            </a:xfrm>
            <a:custGeom>
              <a:avLst/>
              <a:gdLst/>
              <a:ahLst/>
              <a:cxnLst>
                <a:cxn ang="0">
                  <a:pos x="wd2" y="hd2"/>
                </a:cxn>
                <a:cxn ang="5400000">
                  <a:pos x="wd2" y="hd2"/>
                </a:cxn>
                <a:cxn ang="10800000">
                  <a:pos x="wd2" y="hd2"/>
                </a:cxn>
                <a:cxn ang="16200000">
                  <a:pos x="wd2" y="hd2"/>
                </a:cxn>
              </a:cxnLst>
              <a:rect l="0" t="0" r="r" b="b"/>
              <a:pathLst>
                <a:path w="21262" h="21600" extrusionOk="0">
                  <a:moveTo>
                    <a:pt x="10625" y="21600"/>
                  </a:moveTo>
                  <a:cubicBezTo>
                    <a:pt x="10181" y="21600"/>
                    <a:pt x="9736" y="21393"/>
                    <a:pt x="9396" y="20972"/>
                  </a:cubicBezTo>
                  <a:lnTo>
                    <a:pt x="506" y="9968"/>
                  </a:lnTo>
                  <a:cubicBezTo>
                    <a:pt x="-169" y="9133"/>
                    <a:pt x="-169" y="7769"/>
                    <a:pt x="506" y="6933"/>
                  </a:cubicBezTo>
                  <a:lnTo>
                    <a:pt x="5673" y="543"/>
                  </a:lnTo>
                  <a:cubicBezTo>
                    <a:pt x="5955" y="193"/>
                    <a:pt x="6331" y="0"/>
                    <a:pt x="6729" y="0"/>
                  </a:cubicBezTo>
                  <a:cubicBezTo>
                    <a:pt x="7127" y="0"/>
                    <a:pt x="7502" y="193"/>
                    <a:pt x="7785" y="543"/>
                  </a:cubicBezTo>
                  <a:lnTo>
                    <a:pt x="9569" y="2749"/>
                  </a:lnTo>
                  <a:cubicBezTo>
                    <a:pt x="9852" y="3099"/>
                    <a:pt x="10233" y="3292"/>
                    <a:pt x="10631" y="3292"/>
                  </a:cubicBezTo>
                  <a:cubicBezTo>
                    <a:pt x="11029" y="3292"/>
                    <a:pt x="11410" y="3099"/>
                    <a:pt x="11693" y="2749"/>
                  </a:cubicBezTo>
                  <a:lnTo>
                    <a:pt x="13477" y="543"/>
                  </a:lnTo>
                  <a:cubicBezTo>
                    <a:pt x="13760" y="193"/>
                    <a:pt x="14135" y="0"/>
                    <a:pt x="14533" y="0"/>
                  </a:cubicBezTo>
                  <a:cubicBezTo>
                    <a:pt x="14931" y="0"/>
                    <a:pt x="15307" y="193"/>
                    <a:pt x="15589" y="543"/>
                  </a:cubicBezTo>
                  <a:lnTo>
                    <a:pt x="20756" y="6933"/>
                  </a:lnTo>
                  <a:cubicBezTo>
                    <a:pt x="21431" y="7769"/>
                    <a:pt x="21431" y="9133"/>
                    <a:pt x="20756" y="9968"/>
                  </a:cubicBezTo>
                  <a:lnTo>
                    <a:pt x="11861" y="20972"/>
                  </a:lnTo>
                  <a:cubicBezTo>
                    <a:pt x="11520" y="21386"/>
                    <a:pt x="11075" y="21600"/>
                    <a:pt x="10625" y="21600"/>
                  </a:cubicBezTo>
                  <a:close/>
                  <a:moveTo>
                    <a:pt x="6723" y="286"/>
                  </a:moveTo>
                  <a:cubicBezTo>
                    <a:pt x="6388" y="286"/>
                    <a:pt x="6071" y="450"/>
                    <a:pt x="5834" y="743"/>
                  </a:cubicBezTo>
                  <a:lnTo>
                    <a:pt x="668" y="7133"/>
                  </a:lnTo>
                  <a:cubicBezTo>
                    <a:pt x="79" y="7862"/>
                    <a:pt x="79" y="9040"/>
                    <a:pt x="668" y="9768"/>
                  </a:cubicBezTo>
                  <a:lnTo>
                    <a:pt x="9563" y="20772"/>
                  </a:lnTo>
                  <a:cubicBezTo>
                    <a:pt x="10152" y="21500"/>
                    <a:pt x="11104" y="21500"/>
                    <a:pt x="11693" y="20772"/>
                  </a:cubicBezTo>
                  <a:lnTo>
                    <a:pt x="20588" y="9768"/>
                  </a:lnTo>
                  <a:cubicBezTo>
                    <a:pt x="21177" y="9040"/>
                    <a:pt x="21177" y="7862"/>
                    <a:pt x="20588" y="7133"/>
                  </a:cubicBezTo>
                  <a:lnTo>
                    <a:pt x="15422" y="743"/>
                  </a:lnTo>
                  <a:cubicBezTo>
                    <a:pt x="15185" y="450"/>
                    <a:pt x="14868" y="286"/>
                    <a:pt x="14533" y="286"/>
                  </a:cubicBezTo>
                  <a:cubicBezTo>
                    <a:pt x="14198" y="286"/>
                    <a:pt x="13881" y="450"/>
                    <a:pt x="13644" y="743"/>
                  </a:cubicBezTo>
                  <a:lnTo>
                    <a:pt x="11860" y="2949"/>
                  </a:lnTo>
                  <a:cubicBezTo>
                    <a:pt x="11531" y="3356"/>
                    <a:pt x="11099" y="3577"/>
                    <a:pt x="10631" y="3577"/>
                  </a:cubicBezTo>
                  <a:cubicBezTo>
                    <a:pt x="10163" y="3577"/>
                    <a:pt x="9731" y="3356"/>
                    <a:pt x="9401" y="2949"/>
                  </a:cubicBezTo>
                  <a:lnTo>
                    <a:pt x="7618" y="743"/>
                  </a:lnTo>
                  <a:cubicBezTo>
                    <a:pt x="7375" y="443"/>
                    <a:pt x="7064" y="286"/>
                    <a:pt x="6723" y="286"/>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21" name="Shape">
              <a:extLst>
                <a:ext uri="{FF2B5EF4-FFF2-40B4-BE49-F238E27FC236}">
                  <a16:creationId xmlns:a16="http://schemas.microsoft.com/office/drawing/2014/main" id="{EFCFEFA7-9CE2-44A0-2E16-17F392BC6B55}"/>
                </a:ext>
              </a:extLst>
            </p:cNvPr>
            <p:cNvSpPr/>
            <p:nvPr/>
          </p:nvSpPr>
          <p:spPr>
            <a:xfrm>
              <a:off x="13754654"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24" y="21228"/>
                    <a:pt x="9232" y="21228"/>
                    <a:pt x="7744" y="19739"/>
                  </a:cubicBezTo>
                  <a:close/>
                </a:path>
              </a:pathLst>
            </a:custGeom>
            <a:solidFill>
              <a:srgbClr val="FFCC4C"/>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22" name="TextBox 12">
              <a:extLst>
                <a:ext uri="{FF2B5EF4-FFF2-40B4-BE49-F238E27FC236}">
                  <a16:creationId xmlns:a16="http://schemas.microsoft.com/office/drawing/2014/main" id="{8C100238-3D4A-FCAE-1D90-FDA1778B09CA}"/>
                </a:ext>
              </a:extLst>
            </p:cNvPr>
            <p:cNvSpPr txBox="1"/>
            <p:nvPr/>
          </p:nvSpPr>
          <p:spPr>
            <a:xfrm>
              <a:off x="13163846" y="5536092"/>
              <a:ext cx="2706966" cy="2033006"/>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Return_type</a:t>
              </a:r>
            </a:p>
            <a:p>
              <a:pPr algn="ctr" fontAlgn="auto">
                <a:spcBef>
                  <a:spcPts val="0"/>
                </a:spcBef>
                <a:spcAft>
                  <a:spcPts val="0"/>
                </a:spcAft>
              </a:pPr>
              <a:r>
                <a:rPr lang="en-US" sz="2400" noProof="1">
                  <a:solidFill>
                    <a:srgbClr val="404040"/>
                  </a:solidFill>
                  <a:latin typeface="Arial" panose="020B0604020202020204" pitchFamily="34" charset="0"/>
                  <a:cs typeface="Arial" panose="020B0604020202020204" pitchFamily="34" charset="0"/>
                </a:rPr>
                <a:t>Contain the types of values that function returns</a:t>
              </a:r>
            </a:p>
            <a:p>
              <a:pPr algn="ctr" fontAlgn="auto">
                <a:spcBef>
                  <a:spcPts val="0"/>
                </a:spcBef>
                <a:spcAft>
                  <a:spcPts val="0"/>
                </a:spcAft>
              </a:pPr>
              <a:endParaRPr lang="en-US" sz="2400" noProof="1">
                <a:solidFill>
                  <a:srgbClr val="404040"/>
                </a:solidFill>
                <a:latin typeface="Arial" panose="020B0604020202020204" pitchFamily="34" charset="0"/>
                <a:cs typeface="Arial" panose="020B0604020202020204" pitchFamily="34" charset="0"/>
              </a:endParaRPr>
            </a:p>
          </p:txBody>
        </p:sp>
        <p:sp>
          <p:nvSpPr>
            <p:cNvPr id="23" name="TextBox 2">
              <a:extLst>
                <a:ext uri="{FF2B5EF4-FFF2-40B4-BE49-F238E27FC236}">
                  <a16:creationId xmlns:a16="http://schemas.microsoft.com/office/drawing/2014/main" id="{083579DD-EE17-7BE7-94E0-1F07B5166950}"/>
                </a:ext>
              </a:extLst>
            </p:cNvPr>
            <p:cNvSpPr txBox="1"/>
            <p:nvPr/>
          </p:nvSpPr>
          <p:spPr>
            <a:xfrm>
              <a:off x="7144317" y="4249114"/>
              <a:ext cx="623328" cy="54858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02</a:t>
              </a:r>
            </a:p>
          </p:txBody>
        </p:sp>
        <p:sp>
          <p:nvSpPr>
            <p:cNvPr id="24" name="TextBox 2">
              <a:extLst>
                <a:ext uri="{FF2B5EF4-FFF2-40B4-BE49-F238E27FC236}">
                  <a16:creationId xmlns:a16="http://schemas.microsoft.com/office/drawing/2014/main" id="{3F40CE25-0B74-505A-7812-67F6E39EDDC3}"/>
                </a:ext>
              </a:extLst>
            </p:cNvPr>
            <p:cNvSpPr txBox="1"/>
            <p:nvPr/>
          </p:nvSpPr>
          <p:spPr>
            <a:xfrm>
              <a:off x="10647390" y="4259274"/>
              <a:ext cx="695795" cy="54858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03</a:t>
              </a:r>
            </a:p>
          </p:txBody>
        </p:sp>
        <p:sp>
          <p:nvSpPr>
            <p:cNvPr id="25" name="TextBox 2">
              <a:extLst>
                <a:ext uri="{FF2B5EF4-FFF2-40B4-BE49-F238E27FC236}">
                  <a16:creationId xmlns:a16="http://schemas.microsoft.com/office/drawing/2014/main" id="{8C50E461-CFF0-D1B6-22EC-D4D042A71E31}"/>
                </a:ext>
              </a:extLst>
            </p:cNvPr>
            <p:cNvSpPr txBox="1"/>
            <p:nvPr/>
          </p:nvSpPr>
          <p:spPr>
            <a:xfrm>
              <a:off x="14154717" y="4249114"/>
              <a:ext cx="623328" cy="54858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04</a:t>
              </a:r>
            </a:p>
          </p:txBody>
        </p:sp>
      </p:grpSp>
    </p:spTree>
    <p:extLst>
      <p:ext uri="{BB962C8B-B14F-4D97-AF65-F5344CB8AC3E}">
        <p14:creationId xmlns:p14="http://schemas.microsoft.com/office/powerpoint/2010/main" val="41547215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7798</TotalTime>
  <Words>734</Words>
  <Application>Microsoft Office PowerPoint</Application>
  <PresentationFormat>Custom</PresentationFormat>
  <Paragraphs>99</Paragraphs>
  <Slides>16</Slides>
  <Notes>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16</vt:i4>
      </vt:variant>
    </vt:vector>
  </HeadingPairs>
  <TitlesOfParts>
    <vt:vector size="24" baseType="lpstr">
      <vt:lpstr>Calibri</vt:lpstr>
      <vt:lpstr>Consolas</vt:lpstr>
      <vt:lpstr>Arial</vt:lpstr>
      <vt:lpstr>Roboto</vt:lpstr>
      <vt:lpstr>Calibri Light</vt:lpstr>
      <vt:lpstr>Office Theme</vt:lpstr>
      <vt:lpstr>Custom Design</vt:lpstr>
      <vt:lpstr>1_Custom Design</vt:lpstr>
      <vt:lpstr>Programming with Golang</vt:lpstr>
      <vt:lpstr>PowerPoint Presentation</vt:lpstr>
      <vt:lpstr>PowerPoint Presentation</vt:lpstr>
      <vt:lpstr>Topics</vt:lpstr>
      <vt:lpstr>Learning Objectives</vt:lpstr>
      <vt:lpstr>Functions in Golang</vt:lpstr>
      <vt:lpstr>Introduction to Functions</vt:lpstr>
      <vt:lpstr>Declaring Functions</vt:lpstr>
      <vt:lpstr>Function Calling</vt:lpstr>
      <vt:lpstr>Function Arguments</vt:lpstr>
      <vt:lpstr>Calling Functions</vt:lpstr>
      <vt:lpstr>Variadic Functions</vt:lpstr>
      <vt:lpstr>Multiple Return Values</vt:lpstr>
      <vt:lpstr>Function Demonstration</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87</cp:revision>
  <dcterms:created xsi:type="dcterms:W3CDTF">2023-08-03T08:03:00Z</dcterms:created>
  <dcterms:modified xsi:type="dcterms:W3CDTF">2023-10-25T18:09:24Z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